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32"/>
  </p:notesMasterIdLst>
  <p:sldIdLst>
    <p:sldId id="256" r:id="rId2"/>
    <p:sldId id="301" r:id="rId3"/>
    <p:sldId id="298" r:id="rId4"/>
    <p:sldId id="262" r:id="rId5"/>
    <p:sldId id="300" r:id="rId6"/>
    <p:sldId id="263" r:id="rId7"/>
    <p:sldId id="299" r:id="rId8"/>
    <p:sldId id="268" r:id="rId9"/>
    <p:sldId id="267" r:id="rId10"/>
    <p:sldId id="272" r:id="rId11"/>
    <p:sldId id="273" r:id="rId12"/>
    <p:sldId id="274" r:id="rId13"/>
    <p:sldId id="275" r:id="rId14"/>
    <p:sldId id="277" r:id="rId15"/>
    <p:sldId id="278" r:id="rId16"/>
    <p:sldId id="279" r:id="rId17"/>
    <p:sldId id="266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6" r:id="rId29"/>
    <p:sldId id="297" r:id="rId30"/>
    <p:sldId id="292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8" autoAdjust="0"/>
    <p:restoredTop sz="94668" autoAdjust="0"/>
  </p:normalViewPr>
  <p:slideViewPr>
    <p:cSldViewPr>
      <p:cViewPr varScale="1">
        <p:scale>
          <a:sx n="118" d="100"/>
          <a:sy n="118" d="100"/>
        </p:scale>
        <p:origin x="-77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ו'/אדר א/תשע"ד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 arrow symbolizes the time when population fitness has reached 0.99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C3E5E-4F46-4F99-94B7-2E737A7B5F85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6780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February 6,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February 6, 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February 6,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defTabSz="914400" rtl="1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sites.google.com/site/hadanylab" TargetMode="Externa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2.wdp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gif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sz="4400" b="1" dirty="0" smtClean="0">
                <a:solidFill>
                  <a:srgbClr val="0070C0"/>
                </a:solidFill>
              </a:rPr>
              <a:t>evolution</a:t>
            </a:r>
            <a:r>
              <a:rPr lang="en-US" sz="4400" b="1" dirty="0" smtClean="0"/>
              <a:t> with a</a:t>
            </a:r>
            <a:br>
              <a:rPr lang="en-US" sz="4400" b="1" dirty="0" smtClean="0"/>
            </a:br>
            <a:r>
              <a:rPr lang="en-US" sz="4400" b="1" dirty="0" smtClean="0">
                <a:solidFill>
                  <a:srgbClr val="FF0000"/>
                </a:solidFill>
              </a:rPr>
              <a:t>STRESS</a:t>
            </a:r>
            <a:r>
              <a:rPr lang="en-US" sz="4400" b="1" dirty="0" smtClean="0"/>
              <a:t>-induced</a:t>
            </a:r>
            <a:br>
              <a:rPr lang="en-US" sz="4400" b="1" dirty="0" smtClean="0"/>
            </a:br>
            <a:r>
              <a:rPr lang="en-US" sz="4400" b="1" dirty="0" smtClean="0">
                <a:solidFill>
                  <a:srgbClr val="00B050"/>
                </a:solidFill>
              </a:rPr>
              <a:t>mutation </a:t>
            </a:r>
            <a:r>
              <a:rPr lang="en-US" sz="4400" b="1" dirty="0" smtClean="0"/>
              <a:t>rate</a:t>
            </a:r>
            <a:endParaRPr lang="he-IL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1796752"/>
          </a:xfrm>
        </p:spPr>
        <p:txBody>
          <a:bodyPr>
            <a:normAutofit fontScale="55000" lnSpcReduction="20000"/>
          </a:bodyPr>
          <a:lstStyle/>
          <a:p>
            <a:pPr rtl="0"/>
            <a:r>
              <a:rPr lang="en-US" sz="3800" dirty="0" err="1" smtClean="0"/>
              <a:t>Yoav</a:t>
            </a:r>
            <a:r>
              <a:rPr lang="en-US" sz="3800" dirty="0" smtClean="0"/>
              <a:t> ram</a:t>
            </a:r>
          </a:p>
          <a:p>
            <a:pPr rtl="0"/>
            <a:r>
              <a:rPr lang="en-US" sz="2500" dirty="0" err="1" smtClean="0"/>
              <a:t>Hadany</a:t>
            </a:r>
            <a:r>
              <a:rPr lang="en-US" sz="2500" dirty="0" smtClean="0"/>
              <a:t> lab – the Evolutionary theory lab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Department of Molecular biology </a:t>
            </a:r>
            <a:r>
              <a:rPr lang="en-US" dirty="0">
                <a:solidFill>
                  <a:schemeClr val="tx1"/>
                </a:solidFill>
              </a:rPr>
              <a:t>and ecology of plants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Life sciences faculty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Tel-</a:t>
            </a:r>
            <a:r>
              <a:rPr lang="en-US" dirty="0" err="1" smtClean="0">
                <a:solidFill>
                  <a:schemeClr val="tx1"/>
                </a:solidFill>
              </a:rPr>
              <a:t>aviv</a:t>
            </a:r>
            <a:r>
              <a:rPr lang="en-US" dirty="0" smtClean="0">
                <a:solidFill>
                  <a:schemeClr val="tx1"/>
                </a:solidFill>
              </a:rPr>
              <a:t> University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February 10 2014</a:t>
            </a:r>
          </a:p>
          <a:p>
            <a:pPr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26" name="Picture 2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55314"/>
            <a:ext cx="2619375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88640"/>
            <a:ext cx="4143375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דף הבית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5877272"/>
            <a:ext cx="24003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562577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solidFill>
                  <a:schemeClr val="tx2"/>
                </a:solidFill>
              </a:rPr>
              <a:t>Within </a:t>
            </a:r>
            <a:r>
              <a:rPr lang="en-US" dirty="0" smtClean="0">
                <a:solidFill>
                  <a:schemeClr val="tx2"/>
                </a:solidFill>
              </a:rPr>
              <a:t>individuals</a:t>
            </a:r>
          </a:p>
          <a:p>
            <a:pPr algn="l" rtl="0"/>
            <a:r>
              <a:rPr lang="en-US" b="0" dirty="0" smtClean="0"/>
              <a:t>DNA polymerase error rate – Lynch 2011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771636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98776" cy="4373563"/>
          </a:xfrm>
        </p:spPr>
        <p:txBody>
          <a:bodyPr/>
          <a:lstStyle/>
          <a:p>
            <a:pPr algn="l" rtl="0"/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</a:p>
          <a:p>
            <a:pPr marL="800100" lvl="1" indent="-342900" algn="l" rtl="0"/>
            <a:endParaRPr lang="en-US" b="0" dirty="0"/>
          </a:p>
          <a:p>
            <a:pPr marL="342900" indent="-342900"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/>
              <a:t>Rosenberg et al. 2012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4346" y="276341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B</a:t>
              </a:r>
              <a:r>
                <a:rPr lang="en-US" i="1" dirty="0"/>
                <a:t>acillus </a:t>
              </a:r>
              <a:r>
                <a:rPr lang="en-US" i="1" dirty="0" err="1" smtClean="0"/>
                <a:t>subtilis</a:t>
              </a:r>
              <a:endParaRPr lang="he-IL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4346" y="480060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D. Melanogaster</a:t>
              </a:r>
              <a:endParaRPr lang="he-IL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03569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Nematodes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</a:rPr>
                <a:t>M. tuberculosis</a:t>
              </a:r>
              <a:endParaRPr lang="he-IL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43600" y="236552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4168" y="4838700"/>
            <a:ext cx="2240682" cy="1674933"/>
            <a:chOff x="-2426778" y="3052406"/>
            <a:chExt cx="2240682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426778" y="4358007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/>
                <a:t> L. </a:t>
              </a:r>
              <a:r>
                <a:rPr lang="en-US" i="1" dirty="0" err="1"/>
                <a:t>monocytogenes</a:t>
              </a:r>
              <a:endParaRPr lang="he-IL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36675" y="2204896"/>
            <a:ext cx="2799421" cy="2214704"/>
            <a:chOff x="6100066" y="223696"/>
            <a:chExt cx="2799421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he-IL" dirty="0" smtClean="0"/>
              <a:t>	</a:t>
            </a:r>
            <a:r>
              <a:rPr lang="en-US" dirty="0" smtClean="0"/>
              <a:t>      Evidence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Null hypothesis</a:t>
            </a:r>
          </a:p>
          <a:p>
            <a:pPr algn="l" rtl="0"/>
            <a:r>
              <a:rPr lang="en-US" b="0" dirty="0" smtClean="0"/>
              <a:t>Mutagenesis is the by-product of stress</a:t>
            </a:r>
          </a:p>
          <a:p>
            <a:pPr algn="l" rtl="0"/>
            <a:endParaRPr lang="en-US" b="0" dirty="0" smtClean="0"/>
          </a:p>
          <a:p>
            <a:pPr algn="l" rtl="0"/>
            <a:r>
              <a:rPr lang="en-US" dirty="0" smtClean="0"/>
              <a:t>Alternative non-adaptive hypotheses</a:t>
            </a:r>
          </a:p>
          <a:p>
            <a:pPr algn="l" rtl="0"/>
            <a:r>
              <a:rPr lang="en-US" b="0" dirty="0" smtClean="0"/>
              <a:t>Cost of fidelity</a:t>
            </a:r>
          </a:p>
          <a:p>
            <a:pPr algn="l" rtl="0"/>
            <a:r>
              <a:rPr lang="en-US" b="0" dirty="0" smtClean="0"/>
              <a:t>Drift barrier hypothesis</a:t>
            </a:r>
          </a:p>
          <a:p>
            <a:pPr algn="l" rtl="0"/>
            <a:endParaRPr lang="en-US" b="0" dirty="0" smtClean="0"/>
          </a:p>
          <a:p>
            <a:pPr algn="l" rtl="0"/>
            <a:r>
              <a:rPr lang="en-US" dirty="0" smtClean="0"/>
              <a:t>Adaptive hypothesis</a:t>
            </a:r>
          </a:p>
          <a:p>
            <a:pPr algn="l" rtl="0"/>
            <a:r>
              <a:rPr lang="en-US" b="0" dirty="0" smtClean="0"/>
              <a:t>Second order selection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074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861048"/>
            <a:ext cx="2844800" cy="2552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4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sz="28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lvl="0" algn="ctr" rtl="0"/>
                <a:r>
                  <a:rPr lang="en-US" sz="2400" dirty="0">
                    <a:solidFill>
                      <a:prstClr val="black"/>
                    </a:solidFill>
                  </a:rPr>
                  <a:t>“Increasing the mutation rate of individuals with below average fitness increases the population mean fitness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”</a:t>
                </a:r>
              </a:p>
              <a:p>
                <a:pPr lvl="0" algn="l" rtl="0"/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lvl="0" algn="l" rtl="0"/>
                <a:r>
                  <a:rPr lang="en-US" sz="2400" b="0" dirty="0" smtClean="0">
                    <a:solidFill>
                      <a:prstClr val="black"/>
                    </a:solidFill>
                  </a:rPr>
                  <a:t>Selection doesn’t reduce the mutation rate!</a:t>
                </a:r>
                <a:endParaRPr lang="he-IL" sz="24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00" t="-13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020272" y="18864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89" y="1440000"/>
            <a:ext cx="7054787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60032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Constitutive mutator (CM)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61729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1440000"/>
            <a:ext cx="7029859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7704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Stress-induced mutator (SIM)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40725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Rapidly 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sz="2400" dirty="0" smtClean="0"/>
              <a:t>The Red Queen hypothesis</a:t>
            </a:r>
            <a:r>
              <a:rPr lang="en-US" sz="2400" b="0" dirty="0" smtClean="0"/>
              <a:t> (van </a:t>
            </a:r>
            <a:r>
              <a:rPr lang="en-US" sz="2400" b="0" dirty="0" err="1" smtClean="0"/>
              <a:t>Valen</a:t>
            </a:r>
            <a:r>
              <a:rPr lang="en-US" sz="2400" b="0" dirty="0" smtClean="0"/>
              <a:t>, 1973):</a:t>
            </a:r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dirty="0" smtClean="0"/>
              <a:t>“It takes all the running you can do, to keep in the same place.”</a:t>
            </a:r>
            <a:r>
              <a:rPr lang="en-US" sz="2400" b="0" dirty="0" smtClean="0"/>
              <a:t> </a:t>
            </a:r>
          </a:p>
          <a:p>
            <a:pPr rtl="0"/>
            <a:r>
              <a:rPr lang="en-US" sz="1800" b="0" dirty="0" smtClean="0"/>
              <a:t> - Lewis </a:t>
            </a:r>
            <a:r>
              <a:rPr lang="en-US" sz="1800" b="0" dirty="0" err="1" smtClean="0"/>
              <a:t>Carrol</a:t>
            </a:r>
            <a:r>
              <a:rPr lang="en-US" sz="1800" b="0" dirty="0" smtClean="0"/>
              <a:t>, Through the Looking Glass</a:t>
            </a:r>
          </a:p>
          <a:p>
            <a:pPr algn="l" rtl="0"/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b="0" dirty="0" smtClean="0"/>
              <a:t>What happens when the environment changes frequently?</a:t>
            </a:r>
            <a:endParaRPr lang="en-US" sz="18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70919"/>
            <a:ext cx="7163099" cy="5098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244318" y="1806981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Acknowledgments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780111" y="4774152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  <a:r>
              <a:rPr lang="en-US" sz="2000" dirty="0" smtClean="0"/>
              <a:t>Foundation</a:t>
            </a:r>
            <a:endParaRPr lang="en-US" sz="2000" dirty="0" smtClean="0"/>
          </a:p>
          <a:p>
            <a:pPr marL="0" indent="0" algn="ctr" rtl="0">
              <a:buNone/>
            </a:pPr>
            <a:endParaRPr lang="en-US" sz="2000" dirty="0"/>
          </a:p>
        </p:txBody>
      </p:sp>
      <p:pic>
        <p:nvPicPr>
          <p:cNvPr id="6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688" y="2952328"/>
            <a:ext cx="1476793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4349252" y="3657179"/>
            <a:ext cx="1878932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51720" y="1991162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 smtClean="0">
                <a:hlinkClick r:id="rId5"/>
              </a:rPr>
              <a:t>sites.google.com/site/</a:t>
            </a:r>
            <a:r>
              <a:rPr lang="en-US" dirty="0" err="1" smtClean="0">
                <a:hlinkClick r:id="rId5"/>
              </a:rPr>
              <a:t>hadanylab</a:t>
            </a:r>
            <a:endParaRPr lang="he-IL" dirty="0"/>
          </a:p>
        </p:txBody>
      </p:sp>
      <p:pic>
        <p:nvPicPr>
          <p:cNvPr id="10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681439" y="3501008"/>
            <a:ext cx="1170481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79512" y="3789040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 smtClean="0"/>
          </a:p>
          <a:p>
            <a:pPr marL="0" indent="0" algn="ctr" rtl="0">
              <a:buNone/>
            </a:pPr>
            <a:r>
              <a:rPr lang="en-US" sz="2000" dirty="0" smtClean="0"/>
              <a:t>The </a:t>
            </a:r>
            <a:r>
              <a:rPr lang="en-US" sz="2000" dirty="0"/>
              <a:t>Department of Molecular Biology and Ecology in </a:t>
            </a:r>
            <a:r>
              <a:rPr lang="en-US" sz="2000" dirty="0" smtClean="0"/>
              <a:t>Plants</a:t>
            </a:r>
          </a:p>
          <a:p>
            <a:pPr marL="0" indent="0" algn="ctr" rtl="0"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 smtClean="0"/>
              <a:t>Tel-Aviv University</a:t>
            </a:r>
            <a:endParaRPr lang="he-IL" sz="20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91013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b="1" dirty="0" smtClean="0"/>
              <a:t>Presentation available </a:t>
            </a:r>
            <a:r>
              <a:rPr lang="en-US" sz="2000" b="1" dirty="0"/>
              <a:t>online </a:t>
            </a:r>
            <a:r>
              <a:rPr lang="en-US" sz="2000" b="1" dirty="0" smtClean="0"/>
              <a:t>at: </a:t>
            </a:r>
            <a:r>
              <a:rPr lang="en-US" b="1" dirty="0" smtClean="0"/>
              <a:t>github.com/</a:t>
            </a:r>
            <a:r>
              <a:rPr lang="en-US" b="1" dirty="0" err="1" smtClean="0"/>
              <a:t>yoavram</a:t>
            </a:r>
            <a:r>
              <a:rPr lang="en-US" b="1" dirty="0" smtClean="0"/>
              <a:t>/ILANIT2014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776191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</a:t>
            </a:r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/>
              <a:t>Stress-induced mutators evolve: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finite &amp; infinite</a:t>
            </a:r>
            <a:r>
              <a:rPr lang="en-US" sz="2800" b="0" dirty="0"/>
              <a:t> populations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constant &amp; changing</a:t>
            </a:r>
            <a:r>
              <a:rPr lang="en-US" sz="2800" b="0" dirty="0"/>
              <a:t> environments</a:t>
            </a:r>
          </a:p>
          <a:p>
            <a:pPr algn="l" rtl="0"/>
            <a:endParaRPr lang="en-US" sz="2800" b="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 smtClean="0"/>
              <a:t>Second-order </a:t>
            </a:r>
            <a:r>
              <a:rPr lang="en-US" sz="2800" dirty="0"/>
              <a:t>selection</a:t>
            </a:r>
            <a:r>
              <a:rPr lang="en-US" sz="2800" b="0" dirty="0"/>
              <a:t> can lead to the evolution of stress-induced </a:t>
            </a:r>
            <a:r>
              <a:rPr lang="en-US" sz="2800" b="0" dirty="0" smtClean="0"/>
              <a:t>mutagenesis in </a:t>
            </a:r>
            <a:r>
              <a:rPr lang="en-US" sz="2800" b="0" dirty="0"/>
              <a:t>asexual populations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Selection for </a:t>
            </a:r>
            <a:r>
              <a:rPr lang="en-US" sz="2800" b="0" dirty="0" err="1" smtClean="0"/>
              <a:t>evolvability</a:t>
            </a:r>
            <a:endParaRPr lang="en-US" sz="2800" b="0" dirty="0"/>
          </a:p>
          <a:p>
            <a:pPr algn="l" rtl="0"/>
            <a:endParaRPr lang="en-US" sz="2800" b="0" dirty="0"/>
          </a:p>
          <a:p>
            <a:pPr algn="l" rtl="0"/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5148064" y="220618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Consequences of stress-induced mutation rate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402832" cy="4373563"/>
          </a:xfrm>
        </p:spPr>
        <p:txBody>
          <a:bodyPr>
            <a:normAutofit/>
          </a:bodyPr>
          <a:lstStyle/>
          <a:p>
            <a:pPr algn="l" rtl="0"/>
            <a:endParaRPr lang="en-US" sz="3200" dirty="0" smtClean="0"/>
          </a:p>
          <a:p>
            <a:pPr algn="l" rtl="0"/>
            <a:endParaRPr lang="en-US" sz="3200" dirty="0"/>
          </a:p>
          <a:p>
            <a:pPr algn="l" rtl="0"/>
            <a:r>
              <a:rPr lang="en-US" sz="3200" dirty="0" smtClean="0"/>
              <a:t>How does SIM affect evolution?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peak 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0" dirty="0" smtClean="0"/>
              <a:t>This problem was introduces by Sewall Wright in 1931: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sz="2800" dirty="0" smtClean="0"/>
              <a:t>If a new adaptation requires several, separately deleterious mutations, how can it evolve?</a:t>
            </a:r>
            <a:endParaRPr lang="he-I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765" y="3849960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H="1">
            <a:off x="6804248" y="-27384"/>
            <a:ext cx="2138213" cy="3240360"/>
            <a:chOff x="6935701" y="3545992"/>
            <a:chExt cx="2138213" cy="3240360"/>
          </a:xfrm>
        </p:grpSpPr>
        <p:pic>
          <p:nvPicPr>
            <p:cNvPr id="9" name="Picture 2" descr="bat wing bone compa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701" y="3546352"/>
              <a:ext cx="213821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7943813" y="3545992"/>
              <a:ext cx="1008112" cy="747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 rtl="0"/>
            <a:r>
              <a:rPr lang="en-US" dirty="0" smtClean="0"/>
              <a:t>Criteria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Adaptation requires a change in two or more traits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Change in only one trait causes reduced fitness</a:t>
            </a:r>
          </a:p>
          <a:p>
            <a:pPr algn="l" rtl="0"/>
            <a:r>
              <a:rPr lang="en-US" dirty="0" smtClean="0"/>
              <a:t>Wings and bones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Flying with heavy bones is costly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Walking and climbing with light bones is dangerous</a:t>
            </a:r>
          </a:p>
          <a:p>
            <a:pPr algn="l" rtl="0"/>
            <a:r>
              <a:rPr lang="en-US" dirty="0" smtClean="0"/>
              <a:t>New metabolic pathway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Two new proteins required – pump and enzyme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each is wasteful without the other</a:t>
            </a:r>
          </a:p>
          <a:p>
            <a:pPr algn="l" rtl="0"/>
            <a:r>
              <a:rPr lang="en-US" dirty="0" smtClean="0"/>
              <a:t>Adaptation to high UV</a:t>
            </a:r>
            <a:r>
              <a:rPr lang="en-US" b="0" dirty="0" smtClean="0"/>
              <a:t> </a:t>
            </a:r>
            <a:r>
              <a:rPr lang="en-US" b="0" dirty="0"/>
              <a:t>(Haldane 1932, p. </a:t>
            </a:r>
            <a:r>
              <a:rPr lang="en-US" b="0" dirty="0" smtClean="0"/>
              <a:t>175)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Dark skin – increased pigmentation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Vitamin D storage in the liver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08304" y="3573016"/>
            <a:ext cx="1639019" cy="2600919"/>
            <a:chOff x="7255383" y="692696"/>
            <a:chExt cx="1639019" cy="2600919"/>
          </a:xfrm>
        </p:grpSpPr>
        <p:pic>
          <p:nvPicPr>
            <p:cNvPr id="6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255383" y="3047394"/>
              <a:ext cx="98777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1000" dirty="0" smtClean="0"/>
                <a:t>Xiao et al. 2011</a:t>
              </a:r>
              <a:endParaRPr lang="he-I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207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8" y="-30832"/>
            <a:ext cx="5791200" cy="1371600"/>
          </a:xfrm>
        </p:spPr>
        <p:txBody>
          <a:bodyPr/>
          <a:lstStyle/>
          <a:p>
            <a:pPr algn="r" rtl="0"/>
            <a:r>
              <a:rPr lang="en-US" dirty="0" smtClean="0"/>
              <a:t>Simple landscape</a:t>
            </a:r>
            <a:r>
              <a:rPr lang="he-IL" dirty="0" smtClean="0"/>
              <a:t>	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http://media.tumblr.com/tumblr_lnzztidk6V1qfhqrf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64" y="2730000"/>
            <a:ext cx="11489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://www.birdclubsva.org/Jomla/images/stories/bird%2015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617" y="1358400"/>
            <a:ext cx="133118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https://encrypted-tbn2.gstatic.com/images?q=tbn:ANd9GcSVCTEB_GvRBxpudWs8u9nc8_65R16Ad1MJLlysfomR1DV5wSczd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51" b="89888" l="1767" r="97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45" y="2117341"/>
            <a:ext cx="171707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377545" y="1600200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wings</a:t>
            </a:r>
          </a:p>
          <a:p>
            <a:pPr algn="ctr"/>
            <a:r>
              <a:rPr lang="en-US" dirty="0" smtClean="0"/>
              <a:t>Heavy bones</a:t>
            </a:r>
            <a:endParaRPr lang="he-IL" dirty="0"/>
          </a:p>
        </p:txBody>
      </p:sp>
      <p:sp>
        <p:nvSpPr>
          <p:cNvPr id="38" name="TextBox 37"/>
          <p:cNvSpPr txBox="1"/>
          <p:nvPr/>
        </p:nvSpPr>
        <p:spPr>
          <a:xfrm>
            <a:off x="2877612" y="2173069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wings</a:t>
            </a:r>
          </a:p>
          <a:p>
            <a:pPr algn="ctr"/>
            <a:r>
              <a:rPr lang="en-US" dirty="0" smtClean="0"/>
              <a:t>Light bones</a:t>
            </a:r>
            <a:endParaRPr lang="he-IL" dirty="0"/>
          </a:p>
        </p:txBody>
      </p:sp>
      <p:sp>
        <p:nvSpPr>
          <p:cNvPr id="39" name="TextBox 38"/>
          <p:cNvSpPr txBox="1"/>
          <p:nvPr/>
        </p:nvSpPr>
        <p:spPr>
          <a:xfrm>
            <a:off x="5427435" y="1268408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Wings</a:t>
            </a:r>
          </a:p>
          <a:p>
            <a:pPr algn="ctr"/>
            <a:r>
              <a:rPr lang="en-US" dirty="0" smtClean="0"/>
              <a:t>Light bones</a:t>
            </a:r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102840"/>
            <a:ext cx="5791200" cy="1371600"/>
          </a:xfrm>
        </p:spPr>
        <p:txBody>
          <a:bodyPr/>
          <a:lstStyle/>
          <a:p>
            <a:r>
              <a:rPr lang="en-US" dirty="0" smtClean="0"/>
              <a:t>Rugged landscape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2917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1" grpId="0" animBg="1"/>
      <p:bldP spid="32" grpId="0" animBg="1"/>
      <p:bldP spid="37" grpId="0"/>
      <p:bldP spid="38" grpId="0"/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1981200" y="2969700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5137608" y="235212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3352800" y="35886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1639744" y="1888290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011344" y="4071850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923928" y="1704970"/>
            <a:ext cx="31448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539228" y="3252106"/>
            <a:ext cx="813572" cy="57119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867312" y="2821340"/>
            <a:ext cx="1208744" cy="86153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39228" y="2667000"/>
            <a:ext cx="2536828" cy="4586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media.tumblr.com/tumblr_lnzztidk6V1qfhqrf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64" y="2577600"/>
            <a:ext cx="11489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99392"/>
            <a:ext cx="7087344" cy="1371600"/>
          </a:xfrm>
        </p:spPr>
        <p:txBody>
          <a:bodyPr/>
          <a:lstStyle/>
          <a:p>
            <a:pPr rtl="0"/>
            <a:r>
              <a:rPr lang="en-US" dirty="0" smtClean="0"/>
              <a:t>Adaptive Peak shift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7483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&amp; rugged landscape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algn="l" rtl="0"/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Adaptation rate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  <a:p>
                <a:pPr indent="205684" defTabSz="908834"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Approximation</a:t>
              </a:r>
              <a:endParaRPr lang="he-I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Simulation</a:t>
              </a:r>
              <a:endParaRPr lang="he-IL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SIM Breaks </a:t>
            </a:r>
            <a:r>
              <a:rPr lang="en-US" dirty="0"/>
              <a:t>the </a:t>
            </a:r>
            <a:r>
              <a:rPr lang="en-US" i="1" dirty="0"/>
              <a:t>adaptability-adaptedness</a:t>
            </a:r>
            <a:r>
              <a:rPr lang="en-US" dirty="0"/>
              <a:t> </a:t>
            </a:r>
            <a:r>
              <a:rPr lang="en-US" dirty="0" smtClean="0"/>
              <a:t>trade-off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 descr="D:\workspace\ruggedsim\manuscript\tradeoff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61565"/>
            <a:ext cx="6119800" cy="509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1100" y="6453336"/>
            <a:ext cx="79208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Adaptedness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- Mean fitness relative to NM (non-mutator)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75822" y="3946496"/>
            <a:ext cx="510841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Adaptability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- Adaptation rate relative to NM</a:t>
            </a:r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Between species</a:t>
            </a:r>
          </a:p>
          <a:p>
            <a:pPr algn="l" rtl="0"/>
            <a:r>
              <a:rPr lang="en-US" b="0" dirty="0" smtClean="0"/>
              <a:t>Rates are in average number of measurable mutations 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843808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/>
          </a:p>
          <a:p>
            <a:pPr algn="ctr" rtl="0"/>
            <a:r>
              <a:rPr lang="en-US" sz="2000" dirty="0" smtClean="0"/>
              <a:t>Flies: </a:t>
            </a:r>
            <a:r>
              <a:rPr lang="he-IL" sz="2000" dirty="0" smtClean="0"/>
              <a:t>0.455</a:t>
            </a:r>
          </a:p>
          <a:p>
            <a:pPr algn="ctr" rtl="0"/>
            <a:r>
              <a:rPr lang="en-US" sz="1400" dirty="0" err="1" smtClean="0"/>
              <a:t>Keightley</a:t>
            </a:r>
            <a:r>
              <a:rPr lang="en-US" sz="1400" dirty="0" smtClean="0"/>
              <a:t> et al. Gen Res 2009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89384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Bacteria: </a:t>
            </a:r>
            <a:r>
              <a:rPr lang="he-IL" sz="2000" dirty="0" smtClean="0"/>
              <a:t> 0.0004</a:t>
            </a:r>
          </a:p>
          <a:p>
            <a:pPr algn="ctr" rtl="0"/>
            <a:r>
              <a:rPr lang="en-US" sz="1400" dirty="0" err="1" smtClean="0"/>
              <a:t>Wielgoss</a:t>
            </a:r>
            <a:r>
              <a:rPr lang="en-US" sz="1400" dirty="0" smtClean="0"/>
              <a:t> et al. G3 2011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Humans: </a:t>
            </a:r>
            <a:r>
              <a:rPr lang="he-IL" sz="2000" dirty="0" smtClean="0"/>
              <a:t> 41</a:t>
            </a:r>
          </a:p>
          <a:p>
            <a:pPr algn="ctr" rtl="0"/>
            <a:r>
              <a:rPr lang="en-US" sz="1400" dirty="0" smtClean="0"/>
              <a:t>Lynch, PNAS 2010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Evolution of Stress-induced mutagenesis:</a:t>
            </a:r>
          </a:p>
          <a:p>
            <a:pPr marL="800100" lvl="1" indent="-342900" algn="l" rtl="0"/>
            <a:r>
              <a:rPr lang="en-US" dirty="0" smtClean="0"/>
              <a:t>SIM can evolve due to second order selection</a:t>
            </a:r>
          </a:p>
          <a:p>
            <a:pPr marL="800100" lvl="1" indent="-342900" algn="l" rtl="0"/>
            <a:r>
              <a:rPr lang="en-US" dirty="0" smtClean="0"/>
              <a:t>In constant and changing environments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Effects of stress-induced mutagenesis:</a:t>
            </a:r>
          </a:p>
          <a:p>
            <a:pPr marL="800100" lvl="1" indent="-342900" algn="l" rtl="0"/>
            <a:r>
              <a:rPr lang="en-US" dirty="0" smtClean="0"/>
              <a:t>SIM increases the adaptation rate without reducing the population mean fitness</a:t>
            </a:r>
          </a:p>
          <a:p>
            <a:pPr marL="800100" lvl="1" indent="-342900" algn="l" rtl="0"/>
            <a:r>
              <a:rPr lang="en-US" dirty="0" smtClean="0"/>
              <a:t>Breaks the trade-off between </a:t>
            </a:r>
            <a:r>
              <a:rPr lang="en-US" i="1" dirty="0" smtClean="0"/>
              <a:t>adaptability </a:t>
            </a:r>
            <a:r>
              <a:rPr lang="en-US" dirty="0" smtClean="0"/>
              <a:t>and </a:t>
            </a:r>
            <a:r>
              <a:rPr lang="en-US" i="1" dirty="0" smtClean="0"/>
              <a:t>adaptedness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71606" y="4991674"/>
            <a:ext cx="4913312" cy="1384995"/>
            <a:chOff x="1026840" y="5356373"/>
            <a:chExt cx="4913312" cy="1384995"/>
          </a:xfrm>
        </p:grpSpPr>
        <p:pic>
          <p:nvPicPr>
            <p:cNvPr id="6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://www.yoavram.com</a:t>
              </a:r>
              <a:endParaRPr lang="he-IL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470401" y="3356992"/>
            <a:ext cx="3494087" cy="3230563"/>
            <a:chOff x="5470401" y="3356992"/>
            <a:chExt cx="3494087" cy="3230563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401" y="3356992"/>
              <a:ext cx="3494087" cy="3230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6228184" y="5589240"/>
              <a:ext cx="14401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92552" y="4005064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08576" y="3501008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20272" y="3861048"/>
              <a:ext cx="576064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164288" y="4059070"/>
              <a:ext cx="594916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524328" y="4275094"/>
              <a:ext cx="792088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Mutation rate in static environments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b="0" dirty="0" smtClean="0"/>
              </a:p>
              <a:p>
                <a:pPr algn="l" rtl="0"/>
                <a:r>
                  <a:rPr lang="en-US" b="0" dirty="0" smtClean="0"/>
                  <a:t>High mutation rates reduce </a:t>
                </a:r>
                <a:r>
                  <a:rPr lang="en-US" b="0" i="1" dirty="0" smtClean="0"/>
                  <a:t>adaptedness </a:t>
                </a:r>
                <a:r>
                  <a:rPr lang="en-US" b="0" dirty="0" smtClean="0"/>
                  <a:t>of populations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Selection will </a:t>
                </a:r>
                <a:r>
                  <a:rPr lang="en-US" dirty="0" smtClean="0"/>
                  <a:t>reduce</a:t>
                </a:r>
                <a:r>
                  <a:rPr lang="en-US" b="0" dirty="0" smtClean="0"/>
                  <a:t> the mutation rate to it’s lowest attainable level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What sets this level?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Kimura 1967 - physical or physiological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Dawson 1999 – “cost of fidelity”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Lynch 2010 – “Drift barrier hypothesis”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8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1" y="5769260"/>
            <a:ext cx="4754208" cy="1116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092552" y="581847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Sung et al. </a:t>
            </a:r>
            <a:r>
              <a:rPr lang="en-US" sz="1100" dirty="0"/>
              <a:t>PNAS</a:t>
            </a:r>
            <a:r>
              <a:rPr lang="en-US" sz="1100" dirty="0" smtClean="0"/>
              <a:t> 2012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29872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Non-adaptive hypotheses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678313" y="2371471"/>
            <a:ext cx="3494087" cy="3230563"/>
            <a:chOff x="5470401" y="3356992"/>
            <a:chExt cx="3494087" cy="3230563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401" y="3356992"/>
              <a:ext cx="3494087" cy="3230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228184" y="5589240"/>
              <a:ext cx="14401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2552" y="4005064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308576" y="3501008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020272" y="3861048"/>
              <a:ext cx="576064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164288" y="4059070"/>
              <a:ext cx="594916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24328" y="4275094"/>
              <a:ext cx="792088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07504" y="6477843"/>
            <a:ext cx="16750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Sung et al. </a:t>
            </a:r>
            <a:r>
              <a:rPr lang="en-US" sz="1100" dirty="0"/>
              <a:t>PNAS</a:t>
            </a:r>
            <a:r>
              <a:rPr lang="en-US" sz="1100" dirty="0" smtClean="0"/>
              <a:t> 2012</a:t>
            </a:r>
            <a:endParaRPr lang="he-IL" sz="11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934"/>
            <a:ext cx="3600400" cy="332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187624" y="4243678"/>
            <a:ext cx="1512168" cy="841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TextBox 14"/>
          <p:cNvSpPr txBox="1"/>
          <p:nvPr/>
        </p:nvSpPr>
        <p:spPr>
          <a:xfrm>
            <a:off x="1331640" y="5373216"/>
            <a:ext cx="22322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Genome size (Mb)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4716016" y="5373216"/>
            <a:ext cx="36364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Effective population size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952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in a dynamic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26768" cy="4373563"/>
          </a:xfrm>
        </p:spPr>
        <p:txBody>
          <a:bodyPr>
            <a:no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0" dirty="0" smtClean="0"/>
              <a:t>In changing environments rapid adaptation can be favored by natural selection (</a:t>
            </a:r>
            <a:r>
              <a:rPr lang="en-US" sz="2400" b="0" i="1" dirty="0" smtClean="0"/>
              <a:t>adaptability</a:t>
            </a:r>
            <a:r>
              <a:rPr lang="en-US" sz="2400" b="0" dirty="0" smtClean="0"/>
              <a:t>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0" dirty="0" smtClean="0"/>
              <a:t>The mutation rate must balance between </a:t>
            </a:r>
            <a:r>
              <a:rPr lang="en-US" sz="2400" b="0" i="1" dirty="0" smtClean="0"/>
              <a:t>adaptability </a:t>
            </a:r>
            <a:r>
              <a:rPr lang="en-US" sz="2400" b="0" dirty="0" smtClean="0"/>
              <a:t>and </a:t>
            </a:r>
            <a:r>
              <a:rPr lang="en-US" sz="2400" b="0" i="1" dirty="0" smtClean="0"/>
              <a:t>adaptedness</a:t>
            </a:r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48" y="1589112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9630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59216" cy="4373563"/>
          </a:xfrm>
        </p:spPr>
        <p:txBody>
          <a:bodyPr/>
          <a:lstStyle/>
          <a:p>
            <a:pPr algn="l" rtl="0"/>
            <a:r>
              <a:rPr lang="en-US" dirty="0" smtClean="0">
                <a:solidFill>
                  <a:schemeClr val="tx2"/>
                </a:solidFill>
              </a:rPr>
              <a:t>Within species</a:t>
            </a:r>
            <a:endParaRPr lang="en-US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Mutation rate in 69 natural populations of </a:t>
            </a:r>
            <a:r>
              <a:rPr lang="en-US" b="0" i="1" dirty="0" smtClean="0"/>
              <a:t>E. coli</a:t>
            </a:r>
            <a:r>
              <a:rPr lang="en-US" b="0" dirty="0" smtClean="0"/>
              <a:t> – </a:t>
            </a:r>
            <a:r>
              <a:rPr lang="en-US" b="0" dirty="0" err="1" smtClean="0"/>
              <a:t>Matic</a:t>
            </a:r>
            <a:r>
              <a:rPr lang="en-US" b="0" dirty="0" smtClean="0"/>
              <a:t> et al. 1997</a:t>
            </a:r>
            <a:endParaRPr lang="he-IL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with mutator alleles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2" descr="http://www.nature.com/nature/journal/v387/n6634/images/387700ab.tif.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2"/>
          <a:stretch/>
        </p:blipFill>
        <p:spPr bwMode="auto">
          <a:xfrm>
            <a:off x="107504" y="1844824"/>
            <a:ext cx="8179308" cy="47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976664" y="5301208"/>
            <a:ext cx="2555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72608" y="2260299"/>
            <a:ext cx="50405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2185119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995936" y="219557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195736" y="2420888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403266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nature.com/nature/journal/v387/n6634/images/387700ab.tif.2.gif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b="50000"/>
          <a:stretch/>
        </p:blipFill>
        <p:spPr bwMode="auto">
          <a:xfrm>
            <a:off x="179512" y="1575148"/>
            <a:ext cx="8640960" cy="499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Rise and fall of the mutator allele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444208" y="5301208"/>
            <a:ext cx="2555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4208" y="1700808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339752" y="2564904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691680" y="5023825"/>
            <a:ext cx="79208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58635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315</TotalTime>
  <Words>836</Words>
  <Application>Microsoft Office PowerPoint</Application>
  <PresentationFormat>On-screen Show (4:3)</PresentationFormat>
  <Paragraphs>211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Essential</vt:lpstr>
      <vt:lpstr>evolution with a STRESS-induced mutation rate</vt:lpstr>
      <vt:lpstr>Acknowledgments</vt:lpstr>
      <vt:lpstr>Variability in mutation rates</vt:lpstr>
      <vt:lpstr>Mutation rate in static environments</vt:lpstr>
      <vt:lpstr>Non-adaptive hypotheses</vt:lpstr>
      <vt:lpstr>Evolution in a dynamic environment</vt:lpstr>
      <vt:lpstr>Variability in mutation rates</vt:lpstr>
      <vt:lpstr>Adaptation with mutator alleles</vt:lpstr>
      <vt:lpstr>Rise and fall of the mutator allele</vt:lpstr>
      <vt:lpstr>Variability in mutation rates</vt:lpstr>
      <vt:lpstr>Stress-induced mutation</vt:lpstr>
      <vt:lpstr>       Evidence</vt:lpstr>
      <vt:lpstr>Evolution of stress-induced mutation</vt:lpstr>
      <vt:lpstr>Static environment</vt:lpstr>
      <vt:lpstr>Static environments</vt:lpstr>
      <vt:lpstr>Static environments</vt:lpstr>
      <vt:lpstr>Rapidly changing environments</vt:lpstr>
      <vt:lpstr>SIM wins competitions</vt:lpstr>
      <vt:lpstr>SIM wins competitions</vt:lpstr>
      <vt:lpstr>Summary: Evolution of stress-induced mutation</vt:lpstr>
      <vt:lpstr>Consequences of stress-induced mutation rate</vt:lpstr>
      <vt:lpstr>Adaptive peak shifts</vt:lpstr>
      <vt:lpstr>examples</vt:lpstr>
      <vt:lpstr>Simple landscape </vt:lpstr>
      <vt:lpstr>Rugged landscape</vt:lpstr>
      <vt:lpstr>Adaptive Peak shift</vt:lpstr>
      <vt:lpstr>SIM &amp; rugged landscape</vt:lpstr>
      <vt:lpstr>Adaptation rate</vt:lpstr>
      <vt:lpstr>SIM Breaks the adaptability-adaptedness trade-off</vt:lpstr>
      <vt:lpstr>Conclusions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27</cp:revision>
  <dcterms:created xsi:type="dcterms:W3CDTF">2013-10-16T06:44:56Z</dcterms:created>
  <dcterms:modified xsi:type="dcterms:W3CDTF">2014-02-06T08:28:15Z</dcterms:modified>
</cp:coreProperties>
</file>